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83" r:id="rId11"/>
    <p:sldId id="265" r:id="rId12"/>
    <p:sldId id="266" r:id="rId13"/>
    <p:sldId id="284" r:id="rId14"/>
    <p:sldId id="267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1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ЭВРИСТИЧЕСКАЯ</a:t>
            </a:r>
            <a:r>
              <a:rPr lang="ru-RU" sz="3600" dirty="0" smtClean="0"/>
              <a:t> мастерская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«Юный лингвист»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русский </a:t>
            </a:r>
            <a:r>
              <a:rPr lang="ru-RU" i="1" dirty="0"/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12327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5812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3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2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17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819472"/>
            <a:ext cx="6676206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/>
              <a:t>Итогом работы  является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r>
              <a:rPr lang="ru-RU" dirty="0"/>
              <a:t>у</a:t>
            </a:r>
            <a:r>
              <a:rPr lang="ru-RU" dirty="0" smtClean="0"/>
              <a:t>частие </a:t>
            </a:r>
            <a:r>
              <a:rPr lang="ru-RU" dirty="0"/>
              <a:t>в </a:t>
            </a:r>
            <a:r>
              <a:rPr lang="ru-RU" dirty="0" smtClean="0"/>
              <a:t>Турнире Знатоков русского языка  в конце каждой четверти;</a:t>
            </a:r>
          </a:p>
          <a:p>
            <a:r>
              <a:rPr lang="ru-RU" dirty="0"/>
              <a:t>у</a:t>
            </a:r>
            <a:r>
              <a:rPr lang="ru-RU" dirty="0" smtClean="0"/>
              <a:t>частие в школьных   и  городских олимпиадах;</a:t>
            </a:r>
          </a:p>
          <a:p>
            <a:r>
              <a:rPr lang="ru-RU" dirty="0" smtClean="0"/>
              <a:t>свои </a:t>
            </a:r>
            <a:r>
              <a:rPr lang="ru-RU" dirty="0"/>
              <a:t>достижения ребята </a:t>
            </a:r>
            <a:r>
              <a:rPr lang="ru-RU" dirty="0" smtClean="0"/>
              <a:t>демонстрируют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презентациях,  </a:t>
            </a:r>
            <a:r>
              <a:rPr lang="ru-RU" dirty="0"/>
              <a:t>викторинах, интеллектуальных играх, фестивалях, выездных школах. </a:t>
            </a:r>
          </a:p>
        </p:txBody>
      </p:sp>
    </p:spTree>
    <p:extLst>
      <p:ext uri="{BB962C8B-B14F-4D97-AF65-F5344CB8AC3E}">
        <p14:creationId xmlns:p14="http://schemas.microsoft.com/office/powerpoint/2010/main" val="38669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208912" cy="5904656"/>
          </a:xfrm>
        </p:spPr>
        <p:txBody>
          <a:bodyPr>
            <a:normAutofit/>
          </a:bodyPr>
          <a:lstStyle/>
          <a:p>
            <a:r>
              <a:rPr lang="ru-RU" dirty="0"/>
              <a:t>Рабочая программа по </a:t>
            </a:r>
            <a:r>
              <a:rPr lang="ru-RU" dirty="0" smtClean="0"/>
              <a:t>курсу </a:t>
            </a:r>
            <a:r>
              <a:rPr lang="ru-RU" dirty="0"/>
              <a:t>«Лингвист» для </a:t>
            </a:r>
            <a:r>
              <a:rPr lang="ru-RU" b="1" dirty="0"/>
              <a:t>2-4-х</a:t>
            </a:r>
            <a:r>
              <a:rPr lang="ru-RU" dirty="0"/>
              <a:t> классов составлена на основе</a:t>
            </a:r>
          </a:p>
          <a:p>
            <a:r>
              <a:rPr lang="ru-RU" dirty="0"/>
              <a:t>Программа по внеурочной деятельности «Юные лингвисты» разработана в соответствии с Федеральным государственным образовательным стандартом начального общего образования (ФГОС НОО с изменениями и дополнениями).</a:t>
            </a:r>
          </a:p>
          <a:p>
            <a:r>
              <a:rPr lang="ru-RU" dirty="0" smtClean="0"/>
              <a:t>Направление </a:t>
            </a:r>
            <a:r>
              <a:rPr lang="ru-RU" dirty="0"/>
              <a:t>программы: </a:t>
            </a:r>
            <a:r>
              <a:rPr lang="ru-RU" dirty="0" err="1"/>
              <a:t>общеинтеллектуальное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0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568952" cy="59766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Цель </a:t>
            </a: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курса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- развитие творческого мышления младших школьников посредством </a:t>
            </a:r>
            <a:r>
              <a:rPr lang="ru-RU" dirty="0" err="1">
                <a:solidFill>
                  <a:srgbClr val="000000"/>
                </a:solidFill>
                <a:ea typeface="Times New Roman"/>
                <a:cs typeface="Times New Roman"/>
              </a:rPr>
              <a:t>надпредметного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изучения русского языка, повышение уровня речевой культуры учащихся, развитие их коммуникативных компетентностей.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424936" cy="619268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Задачи  курса: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   </a:t>
            </a:r>
            <a:endParaRPr lang="ru-RU" sz="2800" dirty="0">
              <a:ea typeface="Times New Roman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rabicPlain"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Получить   знания для применения их   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в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нестандартных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 ситуациях;</a:t>
            </a:r>
          </a:p>
          <a:p>
            <a:pPr marL="0" indent="0">
              <a:buNone/>
            </a:pPr>
            <a:r>
              <a:rPr lang="ru-RU" dirty="0"/>
              <a:t>2. Организовывать исследование учащимися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лингвистических </a:t>
            </a:r>
            <a:r>
              <a:rPr lang="ru-RU" dirty="0"/>
              <a:t>понятий;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Прививать  </a:t>
            </a:r>
            <a:r>
              <a:rPr lang="ru-RU" dirty="0"/>
              <a:t>интерес  к русскому языку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4. Совершенствовать умение  работать с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учебно-справочной </a:t>
            </a:r>
            <a:r>
              <a:rPr lang="ru-RU" dirty="0">
                <a:solidFill>
                  <a:prstClr val="black"/>
                </a:solidFill>
              </a:rPr>
              <a:t>литературой;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rabicPlain"/>
            </a:pPr>
            <a:endParaRPr lang="ru-RU" sz="2800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65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1156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Воспитывать культуру речи посредством знакомства с нормами языка;</a:t>
            </a:r>
          </a:p>
          <a:p>
            <a:pPr marL="0" indent="0">
              <a:buNone/>
            </a:pPr>
            <a:r>
              <a:rPr lang="ru-RU" dirty="0"/>
              <a:t>6. Формировать способность учащихся организовывать собственную учебную деятельность;</a:t>
            </a:r>
          </a:p>
          <a:p>
            <a:pPr marL="0" indent="0">
              <a:buNone/>
            </a:pPr>
            <a:r>
              <a:rPr lang="ru-RU" dirty="0"/>
              <a:t>7. Развивать гибкость, оригинальность, широту мышления учащихся.</a:t>
            </a:r>
          </a:p>
          <a:p>
            <a:pPr marL="0" indent="0">
              <a:buNone/>
            </a:pPr>
            <a:r>
              <a:rPr lang="ru-RU" dirty="0"/>
              <a:t>8. Обогащение словарного запаса и грамматического строя речи </a:t>
            </a:r>
            <a:r>
              <a:rPr lang="ru-RU" dirty="0" smtClean="0"/>
              <a:t>учащихся.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18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60432" cy="579350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Основные методы и технологии</a:t>
            </a:r>
            <a:endParaRPr lang="ru-RU" sz="2800" dirty="0">
              <a:ea typeface="Times New Roman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технология </a:t>
            </a:r>
            <a:r>
              <a:rPr lang="ru-RU" dirty="0" err="1">
                <a:solidFill>
                  <a:srgbClr val="000000"/>
                </a:solidFill>
                <a:ea typeface="Times New Roman"/>
                <a:cs typeface="Times New Roman"/>
              </a:rPr>
              <a:t>разноуровневого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обучения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развивающее обучение; </a:t>
            </a: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технология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обучения в сотрудничестве; </a:t>
            </a: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коммуникативная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02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595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5740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14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ЭВРИСТИЧЕСКАЯ мастерская «Юный лингвист»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Итогом работы  является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 «Лингвист» </dc:title>
  <dc:creator>123</dc:creator>
  <cp:lastModifiedBy>User</cp:lastModifiedBy>
  <cp:revision>28</cp:revision>
  <dcterms:created xsi:type="dcterms:W3CDTF">2018-12-10T15:24:24Z</dcterms:created>
  <dcterms:modified xsi:type="dcterms:W3CDTF">2023-09-21T02:44:39Z</dcterms:modified>
</cp:coreProperties>
</file>